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74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59" r:id="rId11"/>
    <p:sldId id="260" r:id="rId12"/>
    <p:sldId id="261" r:id="rId13"/>
    <p:sldId id="262" r:id="rId14"/>
    <p:sldId id="263" r:id="rId15"/>
    <p:sldId id="266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281B7-B434-422E-B481-424AE7C00997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EA745-6D16-4804-AD43-154D28542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31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04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2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29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7F3761-36DA-49CD-9B06-98BDB805E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45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10/7/2013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7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55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0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10/7/2013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5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Me </a:t>
            </a:r>
            <a:r>
              <a:rPr lang="en-US" dirty="0" err="1" smtClean="0">
                <a:solidFill>
                  <a:schemeClr val="bg2"/>
                </a:solidFill>
              </a:rPr>
              <a:t>llamo</a:t>
            </a:r>
            <a:r>
              <a:rPr lang="en-US" dirty="0" smtClean="0">
                <a:solidFill>
                  <a:schemeClr val="bg2"/>
                </a:solidFill>
              </a:rPr>
              <a:t> ____________	</a:t>
            </a:r>
            <a:r>
              <a:rPr lang="en-US" dirty="0" err="1" smtClean="0">
                <a:solidFill>
                  <a:schemeClr val="bg2"/>
                </a:solidFill>
              </a:rPr>
              <a:t>Clase</a:t>
            </a:r>
            <a:r>
              <a:rPr lang="en-US" dirty="0" smtClean="0">
                <a:solidFill>
                  <a:schemeClr val="bg2"/>
                </a:solidFill>
              </a:rPr>
              <a:t> 802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La </a:t>
            </a:r>
            <a:r>
              <a:rPr lang="en-US" dirty="0" err="1" smtClean="0">
                <a:solidFill>
                  <a:schemeClr val="bg2"/>
                </a:solidFill>
              </a:rPr>
              <a:t>fecha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es</a:t>
            </a:r>
            <a:r>
              <a:rPr lang="en-US" dirty="0" smtClean="0">
                <a:solidFill>
                  <a:schemeClr val="bg2"/>
                </a:solidFill>
              </a:rPr>
              <a:t> el 7 de </a:t>
            </a:r>
            <a:r>
              <a:rPr lang="en-US" dirty="0" err="1" smtClean="0">
                <a:solidFill>
                  <a:schemeClr val="bg2"/>
                </a:solidFill>
              </a:rPr>
              <a:t>octubre</a:t>
            </a:r>
            <a:r>
              <a:rPr lang="en-US" dirty="0" smtClean="0">
                <a:solidFill>
                  <a:schemeClr val="bg2"/>
                </a:solidFill>
              </a:rPr>
              <a:t> del 2013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13: </a:t>
            </a:r>
            <a:r>
              <a:rPr lang="es-ES_tradnl" sz="2800" dirty="0" smtClean="0"/>
              <a:t>¿Cómo seguimos el repaso para el examen del viernes?</a:t>
            </a:r>
            <a:endParaRPr lang="es-ES_tradnl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</a:t>
            </a:r>
            <a:endParaRPr lang="es-ES_tradnl" sz="28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2895600"/>
            <a:ext cx="8534400" cy="320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¿Es fácil o difícil tu curso de español?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38200" y="3352800"/>
            <a:ext cx="6096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400" b="1" u="sng" dirty="0">
                <a:solidFill>
                  <a:srgbClr val="0000FF"/>
                </a:solidFill>
              </a:rPr>
              <a:t>Mi </a:t>
            </a:r>
            <a:r>
              <a:rPr lang="es-ES_tradnl" altLang="en-US" sz="2400" b="1" dirty="0">
                <a:solidFill>
                  <a:srgbClr val="0000FF"/>
                </a:solidFill>
              </a:rPr>
              <a:t> familia es pequeña</a:t>
            </a:r>
            <a:r>
              <a:rPr lang="es-ES_tradnl" altLang="en-US" sz="2400" dirty="0">
                <a:solidFill>
                  <a:srgbClr val="0000FF"/>
                </a:solidFill>
              </a:rPr>
              <a:t> (grande).</a:t>
            </a:r>
            <a:endParaRPr lang="es-ES_tradnl" altLang="en-US" sz="2400" b="1" u="sng" dirty="0">
              <a:solidFill>
                <a:srgbClr val="0000FF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62000" y="3925669"/>
            <a:ext cx="80010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400" b="1" u="sng" dirty="0">
                <a:solidFill>
                  <a:srgbClr val="0000FF"/>
                </a:solidFill>
              </a:rPr>
              <a:t>Mi </a:t>
            </a:r>
            <a:r>
              <a:rPr lang="es-ES_tradnl" altLang="en-US" sz="2400" b="1" dirty="0">
                <a:solidFill>
                  <a:srgbClr val="0000FF"/>
                </a:solidFill>
              </a:rPr>
              <a:t> hermano/a tiene __ años</a:t>
            </a:r>
            <a:r>
              <a:rPr lang="es-ES_tradnl" altLang="en-US" sz="2400" dirty="0">
                <a:solidFill>
                  <a:srgbClr val="0000FF"/>
                </a:solidFill>
              </a:rPr>
              <a:t> (No tengo hermanos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). </a:t>
            </a:r>
            <a:r>
              <a:rPr lang="es-ES_tradnl" altLang="en-US" sz="3600" dirty="0" smtClean="0">
                <a:solidFill>
                  <a:srgbClr val="0000FF"/>
                </a:solidFill>
              </a:rPr>
              <a:t> 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5800" y="4705290"/>
            <a:ext cx="8458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200" b="1" dirty="0">
                <a:solidFill>
                  <a:srgbClr val="0000FF"/>
                </a:solidFill>
              </a:rPr>
              <a:t>Si, </a:t>
            </a:r>
            <a:r>
              <a:rPr lang="es-ES_tradnl" altLang="en-US" sz="2200" b="1" u="sng" dirty="0">
                <a:solidFill>
                  <a:srgbClr val="0000FF"/>
                </a:solidFill>
              </a:rPr>
              <a:t>mi</a:t>
            </a:r>
            <a:r>
              <a:rPr lang="es-ES_tradnl" altLang="en-US" sz="2200" b="1" dirty="0">
                <a:solidFill>
                  <a:srgbClr val="0000FF"/>
                </a:solidFill>
              </a:rPr>
              <a:t> familia tiene un carro</a:t>
            </a:r>
            <a:r>
              <a:rPr lang="es-ES_tradnl" altLang="en-US" sz="2200" dirty="0">
                <a:solidFill>
                  <a:srgbClr val="0000FF"/>
                </a:solidFill>
              </a:rPr>
              <a:t> (</a:t>
            </a:r>
            <a:r>
              <a:rPr lang="es-ES_tradnl" altLang="en-US" sz="2200" u="sng" dirty="0">
                <a:solidFill>
                  <a:srgbClr val="0000FF"/>
                </a:solidFill>
              </a:rPr>
              <a:t>Mi</a:t>
            </a:r>
            <a:r>
              <a:rPr lang="es-ES_tradnl" altLang="en-US" sz="2200" dirty="0">
                <a:solidFill>
                  <a:srgbClr val="0000FF"/>
                </a:solidFill>
              </a:rPr>
              <a:t> familia no tiene un carro</a:t>
            </a:r>
            <a:r>
              <a:rPr lang="es-ES_tradnl" altLang="en-US" sz="2200" u="sng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5800" y="5105400"/>
            <a:ext cx="7924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400" b="1" u="sng" dirty="0">
                <a:solidFill>
                  <a:srgbClr val="0000FF"/>
                </a:solidFill>
              </a:rPr>
              <a:t>Mi </a:t>
            </a:r>
            <a:r>
              <a:rPr lang="es-ES_tradnl" altLang="en-US" sz="2400" b="1" dirty="0">
                <a:solidFill>
                  <a:srgbClr val="0000FF"/>
                </a:solidFill>
              </a:rPr>
              <a:t> profesora de español es Helen.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38200" y="5638800"/>
            <a:ext cx="7924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400" b="1" u="sng" dirty="0">
                <a:solidFill>
                  <a:srgbClr val="0000FF"/>
                </a:solidFill>
              </a:rPr>
              <a:t>Mi </a:t>
            </a:r>
            <a:r>
              <a:rPr lang="es-ES_tradnl" altLang="en-US" sz="2400" b="1" dirty="0">
                <a:solidFill>
                  <a:srgbClr val="0000FF"/>
                </a:solidFill>
              </a:rPr>
              <a:t> curso de español es fácil</a:t>
            </a:r>
            <a:r>
              <a:rPr lang="es-ES_tradnl" altLang="en-US" sz="2400" dirty="0">
                <a:solidFill>
                  <a:srgbClr val="0000FF"/>
                </a:solidFill>
              </a:rPr>
              <a:t> (difícil).</a:t>
            </a:r>
          </a:p>
        </p:txBody>
      </p:sp>
    </p:spTree>
    <p:extLst>
      <p:ext uri="{BB962C8B-B14F-4D97-AF65-F5344CB8AC3E}">
        <p14:creationId xmlns:p14="http://schemas.microsoft.com/office/powerpoint/2010/main" val="174131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009"/>
            <a:ext cx="3200400" cy="21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Uruguay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</a:rPr>
              <a:t>el </a:t>
            </a:r>
            <a:r>
              <a:rPr lang="en-US" sz="2000" dirty="0" err="1">
                <a:solidFill>
                  <a:srgbClr val="0000FF"/>
                </a:solidFill>
              </a:rPr>
              <a:t>espacio</a:t>
            </a:r>
            <a:r>
              <a:rPr lang="en-US" sz="2000" dirty="0">
                <a:solidFill>
                  <a:srgbClr val="0000FF"/>
                </a:solidFill>
              </a:rPr>
              <a:t> y el </a:t>
            </a:r>
            <a:r>
              <a:rPr lang="en-US" sz="2000" dirty="0" err="1">
                <a:solidFill>
                  <a:srgbClr val="0000FF"/>
                </a:solidFill>
              </a:rPr>
              <a:t>cielo</a:t>
            </a:r>
            <a:r>
              <a:rPr lang="en-US" sz="2000" dirty="0">
                <a:solidFill>
                  <a:srgbClr val="0000FF"/>
                </a:solidFill>
              </a:rPr>
              <a:t>, la </a:t>
            </a:r>
            <a:r>
              <a:rPr lang="en-US" sz="2000" dirty="0" err="1">
                <a:solidFill>
                  <a:srgbClr val="0000FF"/>
                </a:solidFill>
              </a:rPr>
              <a:t>meditacion</a:t>
            </a:r>
            <a:r>
              <a:rPr lang="en-US" sz="2000" dirty="0">
                <a:solidFill>
                  <a:srgbClr val="0000FF"/>
                </a:solidFill>
              </a:rPr>
              <a:t> y la </a:t>
            </a:r>
            <a:r>
              <a:rPr lang="en-US" sz="2000" dirty="0" err="1">
                <a:solidFill>
                  <a:srgbClr val="0000FF"/>
                </a:solidFill>
              </a:rPr>
              <a:t>filosofia</a:t>
            </a:r>
            <a:r>
              <a:rPr lang="en-US" sz="2000" dirty="0">
                <a:solidFill>
                  <a:srgbClr val="0000FF"/>
                </a:solidFill>
              </a:rPr>
              <a:t>.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space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, </a:t>
            </a:r>
            <a:r>
              <a:rPr lang="es-ES" sz="2000" i="1" dirty="0" err="1">
                <a:solidFill>
                  <a:srgbClr val="0000FF"/>
                </a:solidFill>
              </a:rPr>
              <a:t>meditation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philosophy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10156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>
                <a:solidFill>
                  <a:prstClr val="white"/>
                </a:solidFill>
              </a:rPr>
              <a:t>la luz, la gloria, la inocencia, la alegría, el perdón y el amor</a:t>
            </a:r>
            <a:r>
              <a:rPr lang="es-ES" sz="2000" dirty="0">
                <a:solidFill>
                  <a:prstClr val="white"/>
                </a:solidFill>
              </a:rPr>
              <a:t>. </a:t>
            </a:r>
            <a:r>
              <a:rPr lang="es-ES" sz="2000" i="1" dirty="0">
                <a:solidFill>
                  <a:prstClr val="white"/>
                </a:solidFill>
              </a:rPr>
              <a:t>(light, </a:t>
            </a:r>
            <a:r>
              <a:rPr lang="es-ES" sz="2000" i="1" dirty="0" err="1">
                <a:solidFill>
                  <a:prstClr val="white"/>
                </a:solidFill>
              </a:rPr>
              <a:t>glory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innocense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happiness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forgiveness</a:t>
            </a:r>
            <a:r>
              <a:rPr lang="es-ES" sz="2000" i="1" dirty="0">
                <a:solidFill>
                  <a:prstClr val="white"/>
                </a:solidFill>
              </a:rPr>
              <a:t> and </a:t>
            </a:r>
            <a:r>
              <a:rPr lang="es-ES" sz="2000" i="1" dirty="0" err="1">
                <a:solidFill>
                  <a:prstClr val="white"/>
                </a:solidFill>
              </a:rPr>
              <a:t>love</a:t>
            </a:r>
            <a:r>
              <a:rPr lang="es-ES" sz="2000" i="1" dirty="0">
                <a:solidFill>
                  <a:prstClr val="white"/>
                </a:solidFill>
              </a:rPr>
              <a:t>.)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51624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624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un sol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has a Sun of gold)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25355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Chile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  y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</a:rPr>
              <a:t>el </a:t>
            </a:r>
            <a:r>
              <a:rPr lang="en-US" sz="2000" dirty="0" err="1">
                <a:solidFill>
                  <a:srgbClr val="0000FF"/>
                </a:solidFill>
              </a:rPr>
              <a:t>cielo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chileno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chilean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4705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14600" y="4702314"/>
            <a:ext cx="6629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vertida por los héroes en el campo de batalla </a:t>
            </a:r>
            <a:r>
              <a:rPr lang="es-ES" sz="2000" i="1" dirty="0">
                <a:solidFill>
                  <a:srgbClr val="FF0000"/>
                </a:solidFill>
              </a:rPr>
              <a:t>(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battle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field</a:t>
            </a:r>
            <a:r>
              <a:rPr lang="es-ES" sz="2000" i="1" dirty="0">
                <a:solidFill>
                  <a:srgbClr val="FF0000"/>
                </a:solidFill>
              </a:rPr>
              <a:t>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57200" y="5391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557630" y="53910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estrella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has a white star)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nieve de la Cordillera de Los Andes.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the</a:t>
            </a:r>
            <a:r>
              <a:rPr lang="es-ES" sz="2000" i="1" dirty="0">
                <a:solidFill>
                  <a:prstClr val="white"/>
                </a:solidFill>
              </a:rPr>
              <a:t> </a:t>
            </a:r>
            <a:r>
              <a:rPr lang="es-ES" sz="2000" i="1" dirty="0" err="1">
                <a:solidFill>
                  <a:prstClr val="white"/>
                </a:solidFill>
              </a:rPr>
              <a:t>snow</a:t>
            </a:r>
            <a:r>
              <a:rPr lang="es-ES" sz="2000" i="1" dirty="0">
                <a:solidFill>
                  <a:prstClr val="white"/>
                </a:solidFill>
              </a:rPr>
              <a:t> of </a:t>
            </a:r>
            <a:r>
              <a:rPr lang="es-ES" sz="2000" i="1" dirty="0" err="1">
                <a:solidFill>
                  <a:prstClr val="white"/>
                </a:solidFill>
              </a:rPr>
              <a:t>the</a:t>
            </a:r>
            <a:r>
              <a:rPr lang="es-ES" sz="2000" i="1" dirty="0">
                <a:solidFill>
                  <a:prstClr val="white"/>
                </a:solidFill>
              </a:rPr>
              <a:t> Andes </a:t>
            </a:r>
            <a:r>
              <a:rPr lang="es-ES" sz="2000" i="1" dirty="0" err="1">
                <a:solidFill>
                  <a:prstClr val="white"/>
                </a:solidFill>
              </a:rPr>
              <a:t>mountains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3103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utoUpdateAnimBg="0"/>
      <p:bldP spid="17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45473" y="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819400" cy="1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Argentina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 celeste  y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95490"/>
            <a:ext cx="3429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B0F0"/>
                </a:solidFill>
              </a:rPr>
              <a:t>El </a:t>
            </a:r>
            <a:r>
              <a:rPr lang="en-US" altLang="en-US" sz="2000" dirty="0" err="1">
                <a:solidFill>
                  <a:srgbClr val="00B0F0"/>
                </a:solidFill>
              </a:rPr>
              <a:t>azul</a:t>
            </a:r>
            <a:r>
              <a:rPr lang="en-US" altLang="en-US" sz="2000" dirty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>
                <a:solidFill>
                  <a:srgbClr val="00B0F0"/>
                </a:solidFill>
              </a:rPr>
              <a:t>representa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124200" y="2495490"/>
            <a:ext cx="5867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00B0F0"/>
                </a:solidFill>
              </a:rPr>
              <a:t>el color de la manta de la Virgen de Castilla. </a:t>
            </a:r>
            <a:r>
              <a:rPr lang="es-ES" sz="2000" i="1" dirty="0">
                <a:solidFill>
                  <a:srgbClr val="00B0F0"/>
                </a:solidFill>
              </a:rPr>
              <a:t>(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color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robe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Virgen of Castilla)</a:t>
            </a:r>
            <a:endParaRPr lang="en-US" altLang="en-US" sz="1100" i="1" dirty="0">
              <a:solidFill>
                <a:srgbClr val="00B0F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plata.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Silver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4340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el sol Inca: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Inti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is the Incan Sun: </a:t>
            </a:r>
            <a:r>
              <a:rPr lang="en-US" altLang="en-US" sz="2000" i="1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Inti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8588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</a:t>
            </a:r>
            <a:r>
              <a:rPr lang="en-US" altLang="en-US" sz="2400" dirty="0" err="1">
                <a:solidFill>
                  <a:prstClr val="black"/>
                </a:solidFill>
              </a:rPr>
              <a:t>España</a:t>
            </a:r>
            <a:r>
              <a:rPr lang="en-US" altLang="en-US" sz="2400" dirty="0">
                <a:solidFill>
                  <a:prstClr val="black"/>
                </a:solidFill>
              </a:rPr>
              <a:t> son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 y </a:t>
            </a:r>
            <a:r>
              <a:rPr lang="en-US" altLang="en-US" sz="2400" dirty="0" err="1">
                <a:solidFill>
                  <a:prstClr val="black"/>
                </a:solidFill>
              </a:rPr>
              <a:t>amarillo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derramada en todas las conquistas y defensas de la patria </a:t>
            </a:r>
            <a:r>
              <a:rPr lang="es-ES" sz="2000" i="1" dirty="0">
                <a:solidFill>
                  <a:srgbClr val="FF0000"/>
                </a:solidFill>
              </a:rPr>
              <a:t>(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conquests</a:t>
            </a:r>
            <a:r>
              <a:rPr lang="es-ES" sz="2000" i="1" dirty="0">
                <a:solidFill>
                  <a:srgbClr val="FF0000"/>
                </a:solidFill>
              </a:rPr>
              <a:t> and </a:t>
            </a:r>
            <a:r>
              <a:rPr lang="es-ES" sz="2000" i="1" dirty="0" err="1">
                <a:solidFill>
                  <a:srgbClr val="FF0000"/>
                </a:solidFill>
              </a:rPr>
              <a:t>defences</a:t>
            </a:r>
            <a:r>
              <a:rPr lang="es-ES" sz="2000" i="1" dirty="0">
                <a:solidFill>
                  <a:srgbClr val="FF0000"/>
                </a:solidFill>
              </a:rPr>
              <a:t> of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C000"/>
                </a:solidFill>
              </a:rPr>
              <a:t>El </a:t>
            </a:r>
            <a:r>
              <a:rPr lang="en-US" altLang="en-US" sz="2000" dirty="0" err="1">
                <a:solidFill>
                  <a:srgbClr val="FFC000"/>
                </a:solidFill>
              </a:rPr>
              <a:t>amarillo</a:t>
            </a:r>
            <a:r>
              <a:rPr lang="en-US" altLang="en-US" sz="2000" dirty="0">
                <a:solidFill>
                  <a:srgbClr val="FFC000"/>
                </a:solidFill>
              </a:rPr>
              <a:t> </a:t>
            </a:r>
            <a:r>
              <a:rPr lang="en-US" altLang="en-US" sz="2000" dirty="0" err="1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C000"/>
                </a:solidFill>
              </a:rPr>
              <a:t>Las riquezas obtenidas en las conquistas y defensas. </a:t>
            </a:r>
            <a:r>
              <a:rPr lang="es-ES" sz="2000" i="1" dirty="0">
                <a:solidFill>
                  <a:srgbClr val="FFC000"/>
                </a:solidFill>
              </a:rPr>
              <a:t>(</a:t>
            </a:r>
            <a:r>
              <a:rPr lang="es-ES" sz="2000" i="1" dirty="0" err="1">
                <a:solidFill>
                  <a:srgbClr val="FFC000"/>
                </a:solidFill>
              </a:rPr>
              <a:t>the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riches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obtained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by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the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conquests</a:t>
            </a:r>
            <a:r>
              <a:rPr lang="es-ES" sz="2000" i="1" dirty="0">
                <a:solidFill>
                  <a:srgbClr val="FFC000"/>
                </a:solidFill>
              </a:rPr>
              <a:t> and </a:t>
            </a:r>
            <a:r>
              <a:rPr lang="es-ES" sz="2000" i="1" dirty="0" err="1">
                <a:solidFill>
                  <a:srgbClr val="FFC000"/>
                </a:solidFill>
              </a:rPr>
              <a:t>defences</a:t>
            </a:r>
            <a:r>
              <a:rPr lang="es-ES" sz="2000" i="1" dirty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corona, dos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columnas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castillo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leon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cuatro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barras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amarillas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y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cuatro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rojas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cadenas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granada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flores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lis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 .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2703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Guinea Equatorial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verde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 y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0000FF"/>
                </a:solidFill>
              </a:rPr>
              <a:t>el mar que conecta el principal país a las islas.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sea </a:t>
            </a:r>
            <a:r>
              <a:rPr lang="es-ES" sz="2000" i="1" dirty="0" err="1">
                <a:solidFill>
                  <a:srgbClr val="0000FF"/>
                </a:solidFill>
              </a:rPr>
              <a:t>that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connects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main</a:t>
            </a:r>
            <a:r>
              <a:rPr lang="es-ES" sz="2000" i="1" dirty="0">
                <a:solidFill>
                  <a:srgbClr val="0000FF"/>
                </a:solidFill>
              </a:rPr>
              <a:t> country </a:t>
            </a:r>
            <a:r>
              <a:rPr lang="es-ES" sz="2000" i="1" dirty="0" err="1">
                <a:solidFill>
                  <a:srgbClr val="0000FF"/>
                </a:solidFill>
              </a:rPr>
              <a:t>with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islands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El </a:t>
            </a:r>
            <a:r>
              <a:rPr lang="en-US" altLang="en-US" sz="2000" dirty="0" err="1">
                <a:solidFill>
                  <a:srgbClr val="006600"/>
                </a:solidFill>
              </a:rPr>
              <a:t>verde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008000"/>
                </a:solidFill>
              </a:rPr>
              <a:t>los recursos naturales y las selvas del país. </a:t>
            </a:r>
            <a:r>
              <a:rPr lang="es-ES" sz="2000" i="1" dirty="0">
                <a:solidFill>
                  <a:srgbClr val="008000"/>
                </a:solidFill>
              </a:rPr>
              <a:t>(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natural </a:t>
            </a:r>
            <a:r>
              <a:rPr lang="es-ES" sz="2000" i="1" dirty="0" err="1">
                <a:solidFill>
                  <a:srgbClr val="008000"/>
                </a:solidFill>
              </a:rPr>
              <a:t>resources</a:t>
            </a:r>
            <a:r>
              <a:rPr lang="es-ES" sz="2000" i="1" dirty="0">
                <a:solidFill>
                  <a:srgbClr val="008000"/>
                </a:solidFill>
              </a:rPr>
              <a:t> and 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</a:t>
            </a:r>
            <a:r>
              <a:rPr lang="es-ES" sz="2000" i="1" dirty="0" err="1">
                <a:solidFill>
                  <a:srgbClr val="008000"/>
                </a:solidFill>
              </a:rPr>
              <a:t>jungles</a:t>
            </a:r>
            <a:r>
              <a:rPr lang="es-ES" sz="2000" i="1" dirty="0">
                <a:solidFill>
                  <a:srgbClr val="008000"/>
                </a:solidFill>
              </a:rPr>
              <a:t> of 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paz.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peace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>
                <a:solidFill>
                  <a:srgbClr val="FF0000"/>
                </a:solidFill>
              </a:rPr>
              <a:t>. (</a:t>
            </a:r>
            <a:r>
              <a:rPr lang="es-ES" sz="2000" i="1" dirty="0" err="1">
                <a:solidFill>
                  <a:srgbClr val="FF0000"/>
                </a:solidFill>
              </a:rPr>
              <a:t>struggle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for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independence</a:t>
            </a:r>
            <a:r>
              <a:rPr lang="es-ES" sz="2000" i="1" dirty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¡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gris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!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arbol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algodon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natural,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seis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estrellas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seis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puntas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y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cinta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4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/>
      <p:bldP spid="18" grpId="0" animBg="1"/>
      <p:bldP spid="20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52400" y="228600"/>
            <a:ext cx="8534400" cy="64770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IV- </a:t>
            </a:r>
            <a:r>
              <a:rPr lang="es-ES_tradnl" altLang="en-US" sz="3200" dirty="0" err="1" smtClean="0"/>
              <a:t>Copy</a:t>
            </a:r>
            <a:r>
              <a:rPr lang="es-ES_tradnl" altLang="en-US" sz="3200" dirty="0" smtClean="0"/>
              <a:t> and </a:t>
            </a:r>
            <a:r>
              <a:rPr lang="es-ES_tradnl" altLang="en-US" sz="3200" dirty="0" err="1" smtClean="0"/>
              <a:t>say</a:t>
            </a:r>
            <a:r>
              <a:rPr lang="es-ES_tradnl" altLang="en-US" sz="3200" dirty="0" smtClean="0"/>
              <a:t> “Si o No”. </a:t>
            </a:r>
            <a:r>
              <a:rPr lang="es-ES_tradnl" altLang="en-US" sz="3200" dirty="0" err="1" smtClean="0"/>
              <a:t>If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statement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is</a:t>
            </a:r>
            <a:r>
              <a:rPr lang="es-ES_tradnl" altLang="en-US" sz="3200" dirty="0" smtClean="0"/>
              <a:t> “No” </a:t>
            </a:r>
            <a:r>
              <a:rPr lang="es-ES_tradnl" altLang="en-US" sz="3200" dirty="0" err="1" smtClean="0"/>
              <a:t>fix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it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to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make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it</a:t>
            </a:r>
            <a:r>
              <a:rPr lang="es-ES_tradnl" altLang="en-US" sz="3200" dirty="0" smtClean="0"/>
              <a:t> “Si”</a:t>
            </a:r>
            <a:endParaRPr lang="es-ES_tradnl" altLang="en-US" sz="3200" b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  <a:p>
            <a:pPr marL="457200" indent="-457200">
              <a:buFont typeface="+mj-lt"/>
              <a:buAutoNum type="arabicPeriod"/>
            </a:pPr>
            <a:r>
              <a:rPr lang="es-ES_tradnl" altLang="en-US" sz="3200" dirty="0" smtClean="0"/>
              <a:t>Hay </a:t>
            </a:r>
            <a:r>
              <a:rPr lang="es-ES_tradnl" altLang="en-US" sz="3200" dirty="0"/>
              <a:t>muchos cubanoamericanos en Miami, en la Florida.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3200" dirty="0" smtClean="0"/>
              <a:t>Los </a:t>
            </a:r>
            <a:r>
              <a:rPr lang="es-ES_tradnl" altLang="en-US" sz="3200" dirty="0"/>
              <a:t>cubanoamericanos son el grupo numero uno de hispanohablantes en Estados Unidos.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3200" dirty="0" smtClean="0"/>
              <a:t>Para </a:t>
            </a:r>
            <a:r>
              <a:rPr lang="es-ES_tradnl" altLang="en-US" sz="3200" dirty="0"/>
              <a:t>los mexicoamericanos en Estados Unidos, el español es una lengua extranjera.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3200" dirty="0" smtClean="0"/>
              <a:t>El </a:t>
            </a:r>
            <a:r>
              <a:rPr lang="es-ES_tradnl" altLang="en-US" sz="3200" dirty="0"/>
              <a:t>español es una lengua importante en los Estados Unidos.</a:t>
            </a:r>
            <a:endParaRPr lang="es-ES_tradnl" altLang="en-US" sz="3200" i="1" u="sng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648200" y="1981200"/>
            <a:ext cx="1905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Si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657600" y="3352800"/>
            <a:ext cx="5257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No, </a:t>
            </a:r>
            <a:r>
              <a:rPr lang="es-ES_tradnl" altLang="en-US" sz="3200" dirty="0">
                <a:solidFill>
                  <a:srgbClr val="0000FF"/>
                </a:solidFill>
              </a:rPr>
              <a:t>los mexicoamericanos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743200" y="4800600"/>
            <a:ext cx="6400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No, </a:t>
            </a:r>
            <a:r>
              <a:rPr lang="es-ES_tradnl" altLang="en-US" sz="2100" b="1" dirty="0">
                <a:solidFill>
                  <a:srgbClr val="0000FF"/>
                </a:solidFill>
              </a:rPr>
              <a:t>el español no es una lengua extranjera</a:t>
            </a:r>
            <a:r>
              <a:rPr lang="es-ES_tradnl" altLang="en-US" sz="2000" b="1" dirty="0">
                <a:solidFill>
                  <a:srgbClr val="0000FF"/>
                </a:solidFill>
              </a:rPr>
              <a:t>.</a:t>
            </a:r>
            <a:endParaRPr lang="en-US" altLang="en-US" sz="2000" b="1" dirty="0">
              <a:solidFill>
                <a:srgbClr val="0000FF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343400" y="57150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b="1" dirty="0">
                <a:solidFill>
                  <a:srgbClr val="0000FF"/>
                </a:solidFill>
              </a:rPr>
              <a:t>Si</a:t>
            </a:r>
            <a:endParaRPr lang="en-US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03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/>
      <p:bldP spid="184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915400" cy="1139825"/>
          </a:xfrm>
        </p:spPr>
        <p:txBody>
          <a:bodyPr/>
          <a:lstStyle/>
          <a:p>
            <a:pPr algn="l"/>
            <a:r>
              <a:rPr lang="en-US" altLang="en-US" sz="3200" b="1" dirty="0" smtClean="0">
                <a:solidFill>
                  <a:srgbClr val="FF0000"/>
                </a:solidFill>
              </a:rPr>
              <a:t>V- </a:t>
            </a:r>
            <a:r>
              <a:rPr lang="en-US" altLang="en-US" sz="3200" dirty="0" smtClean="0">
                <a:solidFill>
                  <a:schemeClr val="tx1"/>
                </a:solidFill>
              </a:rPr>
              <a:t>Re-arrange </a:t>
            </a:r>
            <a:r>
              <a:rPr lang="en-US" altLang="en-US" sz="3200" dirty="0">
                <a:solidFill>
                  <a:schemeClr val="tx1"/>
                </a:solidFill>
              </a:rPr>
              <a:t>the mixed up words to make them sentences.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hermano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su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tiene</a:t>
            </a:r>
            <a:r>
              <a:rPr lang="en-US" altLang="en-US" sz="3600" dirty="0">
                <a:solidFill>
                  <a:schemeClr val="tx2"/>
                </a:solidFill>
              </a:rPr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990099"/>
                </a:solidFill>
              </a:rPr>
              <a:t>lámpara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al </a:t>
            </a:r>
            <a:r>
              <a:rPr lang="en-US" altLang="en-US" sz="3600" dirty="0" err="1">
                <a:solidFill>
                  <a:srgbClr val="FF0066"/>
                </a:solidFill>
              </a:rPr>
              <a:t>lado</a:t>
            </a:r>
            <a:r>
              <a:rPr lang="en-US" altLang="en-US" sz="3600" dirty="0">
                <a:solidFill>
                  <a:srgbClr val="FF0066"/>
                </a:solidFill>
              </a:rPr>
              <a:t> de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0099"/>
                </a:solidFill>
              </a:rPr>
              <a:t>una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00"/>
                </a:solidFill>
              </a:rPr>
              <a:t>hay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cama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>
                <a:solidFill>
                  <a:schemeClr val="tx2"/>
                </a:solidFill>
              </a:rPr>
              <a:t>profesores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000099"/>
                </a:solidFill>
              </a:rPr>
              <a:t>de </a:t>
            </a:r>
            <a:r>
              <a:rPr lang="en-US" altLang="en-US" sz="3600" dirty="0">
                <a:solidFill>
                  <a:srgbClr val="FF0000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dónde</a:t>
            </a:r>
            <a:r>
              <a:rPr lang="en-US" altLang="en-US" sz="3600" dirty="0">
                <a:solidFill>
                  <a:srgbClr val="990099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nuestros</a:t>
            </a:r>
            <a:r>
              <a:rPr lang="en-US" altLang="en-US" sz="3600" dirty="0"/>
              <a:t>?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grande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mi </a:t>
            </a:r>
            <a:r>
              <a:rPr lang="en-US" altLang="en-US" sz="3600" dirty="0" err="1">
                <a:solidFill>
                  <a:srgbClr val="0099FF"/>
                </a:solidFill>
              </a:rPr>
              <a:t>cocina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tx2"/>
                </a:solidFill>
              </a:rPr>
              <a:t>casa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una</a:t>
            </a:r>
            <a:endParaRPr lang="en-US" altLang="en-US" sz="3600" dirty="0">
              <a:solidFill>
                <a:srgbClr val="990099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rgbClr val="000099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flores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bonitas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66"/>
                </a:solidFill>
              </a:rPr>
              <a:t>muy</a:t>
            </a:r>
            <a:endParaRPr lang="en-US" altLang="en-US" sz="3600" dirty="0">
              <a:solidFill>
                <a:srgbClr val="FF0066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chemeClr val="tx2"/>
                </a:solidFill>
              </a:rPr>
              <a:t>perezoso</a:t>
            </a:r>
            <a:r>
              <a:rPr lang="en-US" altLang="en-US" sz="3600" dirty="0">
                <a:solidFill>
                  <a:srgbClr val="009900"/>
                </a:solidFill>
              </a:rPr>
              <a:t> </a:t>
            </a:r>
            <a:r>
              <a:rPr lang="en-US" altLang="en-US" sz="3600" dirty="0">
                <a:solidFill>
                  <a:srgbClr val="0099FF"/>
                </a:solidFill>
              </a:rPr>
              <a:t>padres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00"/>
                </a:solidFill>
              </a:rPr>
              <a:t>gato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>
                <a:solidFill>
                  <a:srgbClr val="990099"/>
                </a:solidFill>
              </a:rPr>
              <a:t>un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tus</a:t>
            </a:r>
            <a:r>
              <a:rPr lang="en-US" altLang="en-US" sz="3600" dirty="0"/>
              <a:t>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38200" y="1600200"/>
            <a:ext cx="914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Su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24000" y="1600200"/>
            <a:ext cx="2214563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hermano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690938" y="1600200"/>
            <a:ext cx="133826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tiene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019675" y="1600200"/>
            <a:ext cx="107632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seis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049963" y="1600200"/>
            <a:ext cx="1265237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años</a:t>
            </a:r>
            <a:endParaRPr lang="en-US" altLang="en-US" sz="3200" b="1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85800" y="2316163"/>
            <a:ext cx="106045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Hay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676400" y="2316163"/>
            <a:ext cx="103346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una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670175" y="2316163"/>
            <a:ext cx="205422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lampara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683125" y="2316163"/>
            <a:ext cx="240347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al </a:t>
            </a:r>
            <a:r>
              <a:rPr lang="en-US" altLang="en-US" sz="3200" b="1" dirty="0" err="1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lado</a:t>
            </a:r>
            <a:r>
              <a:rPr lang="en-US" altLang="en-US" sz="3200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de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018337" y="2316163"/>
            <a:ext cx="75406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mi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7670800" y="2316162"/>
            <a:ext cx="13970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cama</a:t>
            </a:r>
            <a:endParaRPr lang="en-US" altLang="en-US" sz="32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533400" y="3001963"/>
            <a:ext cx="98901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¿de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1533525" y="3001963"/>
            <a:ext cx="159067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dónde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044825" y="3001963"/>
            <a:ext cx="99377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son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3990975" y="3001963"/>
            <a:ext cx="218122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nuestros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6116638" y="3001963"/>
            <a:ext cx="2874962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profesores?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762000" y="3611563"/>
            <a:ext cx="70961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Mi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1447800" y="3611563"/>
            <a:ext cx="120808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casa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2590800" y="3611563"/>
            <a:ext cx="133826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tiene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3919538" y="3611563"/>
            <a:ext cx="1033462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una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4876800" y="3611563"/>
            <a:ext cx="1643063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cocina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477000" y="3611563"/>
            <a:ext cx="178435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FF0000"/>
                </a:solidFill>
                <a:latin typeface="Verdana" pitchFamily="34" charset="0"/>
              </a:rPr>
              <a:t>grande</a:t>
            </a:r>
            <a:endParaRPr lang="en-US" altLang="en-US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838200" y="4267200"/>
            <a:ext cx="11430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Sus</a:t>
            </a:r>
            <a:r>
              <a:rPr lang="en-US" altLang="en-US" sz="3200" b="1" dirty="0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1789112" y="4267200"/>
            <a:ext cx="148748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flores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3273425" y="4267200"/>
            <a:ext cx="99377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son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4165600" y="4267200"/>
            <a:ext cx="116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muy</a:t>
            </a:r>
            <a:endParaRPr lang="en-US" altLang="en-US" sz="3200" b="1" dirty="0">
              <a:solidFill>
                <a:srgbClr val="FF5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287962" y="4267200"/>
            <a:ext cx="187483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bonitas</a:t>
            </a:r>
            <a:endParaRPr lang="en-US" altLang="en-US" sz="3200" b="1" dirty="0">
              <a:solidFill>
                <a:srgbClr val="E682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838200" y="4953000"/>
            <a:ext cx="1131888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94C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Tus</a:t>
            </a:r>
            <a:r>
              <a:rPr lang="en-US" altLang="en-US" sz="3200" b="1">
                <a:solidFill>
                  <a:srgbClr val="FF330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1752600" y="4953000"/>
            <a:ext cx="173672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padres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3402013" y="4953000"/>
            <a:ext cx="1627187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E682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tienen</a:t>
            </a:r>
            <a:endParaRPr lang="en-US" altLang="en-US" sz="3200" b="1" dirty="0">
              <a:solidFill>
                <a:srgbClr val="E682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4953000" y="4953000"/>
            <a:ext cx="7620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un</a:t>
            </a: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5638800" y="4953000"/>
            <a:ext cx="1204913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gato</a:t>
            </a: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6815138" y="4953000"/>
            <a:ext cx="225266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err="1">
                <a:solidFill>
                  <a:srgbClr val="3E3D2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perezoso</a:t>
            </a:r>
            <a:endParaRPr lang="en-US" altLang="en-US" sz="3200" b="1" dirty="0">
              <a:solidFill>
                <a:srgbClr val="3E3D2D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5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8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89" grpId="0" animBg="1"/>
      <p:bldP spid="15390" grpId="0" animBg="1"/>
      <p:bldP spid="15391" grpId="0" animBg="1"/>
      <p:bldP spid="15392" grpId="0" animBg="1"/>
      <p:bldP spid="15393" grpId="0" animBg="1"/>
      <p:bldP spid="15394" grpId="0" animBg="1"/>
      <p:bldP spid="15395" grpId="0" animBg="1"/>
      <p:bldP spid="1539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VI-</a:t>
            </a:r>
            <a:r>
              <a:rPr lang="es-ES_tradnl" altLang="en-US" sz="2800" b="1" dirty="0" smtClean="0"/>
              <a:t> </a:t>
            </a:r>
            <a:r>
              <a:rPr lang="es-ES_tradnl" altLang="en-US" sz="2800" dirty="0" smtClean="0"/>
              <a:t>Use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photos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tell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Antonio has </a:t>
            </a:r>
            <a:r>
              <a:rPr lang="es-ES_tradnl" altLang="en-US" sz="2800" dirty="0" err="1"/>
              <a:t>ans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Ayerbe’s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have</a:t>
            </a:r>
            <a:r>
              <a:rPr lang="es-ES_tradnl" altLang="en-US" sz="2800" dirty="0"/>
              <a:t>. </a:t>
            </a:r>
            <a:r>
              <a:rPr lang="es-ES_tradnl" altLang="en-US" sz="2800" i="1" dirty="0"/>
              <a:t>(in full </a:t>
            </a:r>
            <a:r>
              <a:rPr lang="es-ES_tradnl" altLang="en-US" sz="2800" i="1" dirty="0" err="1"/>
              <a:t>Spanish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sentences</a:t>
            </a:r>
            <a:r>
              <a:rPr lang="es-ES_tradnl" altLang="en-US" sz="2800" i="1" dirty="0"/>
              <a:t>)</a:t>
            </a: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los </a:t>
            </a:r>
            <a:r>
              <a:rPr lang="es-ES_tradnl" altLang="en-US" sz="2800" b="1" dirty="0" err="1">
                <a:solidFill>
                  <a:srgbClr val="008000"/>
                </a:solidFill>
              </a:rPr>
              <a:t>Ayerbe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764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6482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1219200" y="2590800"/>
            <a:ext cx="2212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Antonio tiene 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un gato.</a:t>
            </a: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2362200" y="3886200"/>
            <a:ext cx="4141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CC"/>
                </a:solidFill>
              </a:rPr>
              <a:t>Antonio </a:t>
            </a:r>
            <a:r>
              <a:rPr lang="en-US" altLang="en-US" sz="2400" b="1" dirty="0" err="1">
                <a:solidFill>
                  <a:srgbClr val="0000CC"/>
                </a:solidFill>
              </a:rPr>
              <a:t>tiene</a:t>
            </a:r>
            <a:r>
              <a:rPr lang="en-US" altLang="en-US" sz="2400" b="1" dirty="0">
                <a:solidFill>
                  <a:srgbClr val="0000CC"/>
                </a:solidFill>
              </a:rPr>
              <a:t> </a:t>
            </a:r>
            <a:r>
              <a:rPr lang="en-US" altLang="en-US" sz="2400" b="1" dirty="0" err="1">
                <a:solidFill>
                  <a:srgbClr val="0000CC"/>
                </a:solidFill>
              </a:rPr>
              <a:t>una</a:t>
            </a:r>
            <a:r>
              <a:rPr lang="en-US" altLang="en-US" sz="2400" b="1" dirty="0">
                <a:solidFill>
                  <a:srgbClr val="0000CC"/>
                </a:solidFill>
              </a:rPr>
              <a:t> </a:t>
            </a:r>
            <a:r>
              <a:rPr lang="en-US" altLang="en-US" sz="2400" b="1" dirty="0" err="1">
                <a:solidFill>
                  <a:srgbClr val="0000CC"/>
                </a:solidFill>
              </a:rPr>
              <a:t>bicicleta</a:t>
            </a:r>
            <a:r>
              <a:rPr lang="en-US" altLang="en-US" sz="2400" b="1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5715000" y="3048000"/>
            <a:ext cx="3352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CC"/>
                </a:solidFill>
              </a:rPr>
              <a:t>Antonio </a:t>
            </a:r>
            <a:r>
              <a:rPr lang="en-US" altLang="en-US" sz="2400" b="1" dirty="0" err="1">
                <a:solidFill>
                  <a:srgbClr val="0000CC"/>
                </a:solidFill>
              </a:rPr>
              <a:t>tiene</a:t>
            </a:r>
            <a:r>
              <a:rPr lang="en-US" altLang="en-US" sz="2400" b="1" dirty="0">
                <a:solidFill>
                  <a:srgbClr val="0000CC"/>
                </a:solidFill>
              </a:rPr>
              <a:t> </a:t>
            </a:r>
            <a:r>
              <a:rPr lang="en-US" altLang="en-US" sz="2400" b="1" dirty="0" err="1">
                <a:solidFill>
                  <a:srgbClr val="0000CC"/>
                </a:solidFill>
              </a:rPr>
              <a:t>una</a:t>
            </a:r>
            <a:r>
              <a:rPr lang="en-US" altLang="en-US" sz="2400" b="1" dirty="0">
                <a:solidFill>
                  <a:srgbClr val="0000CC"/>
                </a:solidFill>
              </a:rPr>
              <a:t> casa.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1143000" y="5273675"/>
            <a:ext cx="2484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Los Ayerbe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tienen un perro.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5211763" y="4876800"/>
            <a:ext cx="20986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Los Ayerbe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tienen un 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apartamento.</a:t>
            </a: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6675438" y="6019800"/>
            <a:ext cx="24685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 sz="2400" b="1" dirty="0">
                <a:solidFill>
                  <a:srgbClr val="0000CC"/>
                </a:solidFill>
              </a:rPr>
              <a:t>Los </a:t>
            </a:r>
            <a:r>
              <a:rPr lang="en-US" altLang="en-US" sz="2400" b="1" dirty="0" err="1">
                <a:solidFill>
                  <a:srgbClr val="0000CC"/>
                </a:solidFill>
              </a:rPr>
              <a:t>Ayerbe</a:t>
            </a:r>
            <a:endParaRPr lang="en-US" altLang="en-US" sz="2400" b="1" dirty="0">
              <a:solidFill>
                <a:srgbClr val="0000CC"/>
              </a:solidFill>
            </a:endParaRPr>
          </a:p>
          <a:p>
            <a:pPr algn="r"/>
            <a:r>
              <a:rPr lang="en-US" altLang="en-US" sz="2400" b="1" dirty="0" err="1">
                <a:solidFill>
                  <a:srgbClr val="0000CC"/>
                </a:solidFill>
              </a:rPr>
              <a:t>tienen</a:t>
            </a:r>
            <a:r>
              <a:rPr lang="en-US" altLang="en-US" sz="2400" b="1" dirty="0">
                <a:solidFill>
                  <a:srgbClr val="0000CC"/>
                </a:solidFill>
              </a:rPr>
              <a:t> un </a:t>
            </a:r>
            <a:r>
              <a:rPr lang="en-US" altLang="en-US" sz="2400" b="1" dirty="0" err="1">
                <a:solidFill>
                  <a:srgbClr val="0000CC"/>
                </a:solidFill>
              </a:rPr>
              <a:t>carro</a:t>
            </a:r>
            <a:r>
              <a:rPr lang="en-US" altLang="en-US" sz="2400" b="1" dirty="0">
                <a:solidFill>
                  <a:srgbClr val="00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930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/>
      <p:bldP spid="4145" grpId="0"/>
      <p:bldP spid="4146" grpId="0"/>
      <p:bldP spid="4147" grpId="0"/>
      <p:bldP spid="4148" grpId="0"/>
      <p:bldP spid="41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8915400" cy="6019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VII- </a:t>
            </a:r>
            <a:r>
              <a:rPr lang="es-ES_tradnl" altLang="en-US" sz="2800" dirty="0" smtClean="0"/>
              <a:t>Copia y completa </a:t>
            </a:r>
            <a:r>
              <a:rPr lang="es-ES_tradnl" altLang="en-US" sz="2800" dirty="0"/>
              <a:t>con el verbo TENER.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Aquí (1)___________ </a:t>
            </a:r>
            <a:r>
              <a:rPr lang="es-ES_tradnl" altLang="en-US" sz="2800" i="1" dirty="0"/>
              <a:t>(nosotros) </a:t>
            </a:r>
            <a:r>
              <a:rPr lang="es-ES_tradnl" altLang="en-US" sz="2800" dirty="0"/>
              <a:t>una fotografía de la familia Sánchez. La familia Sánchez (2)_________ una casa bonita en Caracas, Venezuela. Su casa (3)__________ siete cuartos. Los Sánchez (4)__________ dos hijos—Guadalupe y  Daniel.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Guadalupe: </a:t>
            </a:r>
            <a:r>
              <a:rPr lang="es-ES_tradnl" altLang="en-US" sz="2800" dirty="0"/>
              <a:t>¡Hola, amiga! Soy Guadalupe Sánchez. Yo (5)____________ dieciséis años y mi hermano Daniel (6)__________ catorce. Nosotros (7)___________ mascotas, dos perros cariñoso.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chemeClr val="accent6"/>
                </a:solidFill>
              </a:rPr>
              <a:t>Daniel: </a:t>
            </a:r>
            <a:r>
              <a:rPr lang="es-ES_tradnl" altLang="en-US" sz="2800" dirty="0"/>
              <a:t>¡Hola, amigo! Y tú, ¿cuantos años (8)____________? ¿(9)___________ hermanos? ¿Cuantos hermanos (10) ___________ (Tú)? ¿(11)_____________ ustedes una mascota también? ¿Que (12)___________? ¿un perro o un gato?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600200" y="381000"/>
            <a:ext cx="15183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</a:rPr>
              <a:t>tenemos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029450" y="762000"/>
            <a:ext cx="9941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1447800"/>
            <a:ext cx="9941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066800" y="1752600"/>
            <a:ext cx="12057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tienen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654175" y="2514600"/>
            <a:ext cx="10791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</a:rPr>
              <a:t>tengo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371725" y="2895600"/>
            <a:ext cx="9941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997153" y="3276600"/>
            <a:ext cx="15183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tenemos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306512" y="4038600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201318" y="4043065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775353" y="4343400"/>
            <a:ext cx="1148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600200" y="4648200"/>
            <a:ext cx="12057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tienen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328272" y="5029200"/>
            <a:ext cx="12057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rgbClr val="0000FF"/>
                </a:solidFill>
              </a:rPr>
              <a:t>tienen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s://encrypted-tbn1.gstatic.com/images?q=tbn:ANd9GcQVp7rbC2XZ4XbRLXksIa8niwxc7zmjl496TC7aQTebq7L3AYB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5490865"/>
            <a:ext cx="2054437" cy="13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QLcpI0h0xVxwEW_m7RwDCOkzbjwD_IkaPqEw50XZB8Veau8OZF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27" y="5490865"/>
            <a:ext cx="2032487" cy="140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RHYypoS5p56LfHxCqC-ZSacjG2T9wXn5652fMcy7-Jun9twmC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36" y="5519580"/>
            <a:ext cx="1993081" cy="133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13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  <p:bldP spid="102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3182"/>
            <a:ext cx="8077200" cy="6684818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p. 2.6</a:t>
            </a:r>
          </a:p>
          <a:p>
            <a:pPr marL="0" indent="0">
              <a:buNone/>
            </a:pPr>
            <a:r>
              <a:rPr lang="es-ES_tradnl" sz="3200" b="1" dirty="0" smtClean="0">
                <a:solidFill>
                  <a:srgbClr val="FF0000"/>
                </a:solidFill>
              </a:rPr>
              <a:t>C.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Una casa pequeña tiene diez cuartos.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una mesa y seis sillas en el cuarto de baño.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una cama en el comedor.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plantas y flores en el garaje.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Una casa privada tiene muchos pisos.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 edificio alto tiene casas privadas.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 hijo único tiene hermanos.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 carro es una mascota.</a:t>
            </a:r>
            <a:endParaRPr lang="es-ES_tradnl" sz="320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62000" y="137160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Una casa grande tiene diez cuartos.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62000" y="1915180"/>
            <a:ext cx="7391400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Hay una mesa y seis sillas en el comedor.  </a:t>
            </a:r>
          </a:p>
          <a:p>
            <a:endParaRPr lang="es-ES_tradnl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62000" y="298198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Hay una cama en el dormitorio.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62000" y="351538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Hay plantas y flores en el jardín.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2000" y="404878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Un edificio tiene muchos pisos.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62000" y="465838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Un edificio alto tiene balcones (apartamentos)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85800" y="519178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Una hijo único no tiene hermanos.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62000" y="5801380"/>
            <a:ext cx="7086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Un perro (gato) es una mascota.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-381000"/>
            <a:ext cx="6248400" cy="1143000"/>
          </a:xfrm>
        </p:spPr>
        <p:txBody>
          <a:bodyPr/>
          <a:lstStyle/>
          <a:p>
            <a:r>
              <a:rPr lang="en-US" altLang="en-US" sz="3600" dirty="0" err="1">
                <a:solidFill>
                  <a:schemeClr val="accent6"/>
                </a:solidFill>
              </a:rPr>
              <a:t>Repaso</a:t>
            </a:r>
            <a:r>
              <a:rPr lang="en-US" altLang="en-US" sz="3600" dirty="0">
                <a:solidFill>
                  <a:schemeClr val="accent6"/>
                </a:solidFill>
              </a:rPr>
              <a:t> de </a:t>
            </a:r>
            <a:r>
              <a:rPr lang="en-US" altLang="en-US" sz="3600" u="sng" dirty="0" err="1">
                <a:solidFill>
                  <a:schemeClr val="accent6"/>
                </a:solidFill>
              </a:rPr>
              <a:t>Tarea</a:t>
            </a:r>
            <a:r>
              <a:rPr lang="en-US" altLang="en-US" sz="3600" u="sng" dirty="0">
                <a:solidFill>
                  <a:schemeClr val="accent6"/>
                </a:solidFill>
              </a:rPr>
              <a:t> </a:t>
            </a:r>
            <a:r>
              <a:rPr lang="en-US" altLang="en-US" sz="3600" u="sng" dirty="0" smtClean="0">
                <a:solidFill>
                  <a:schemeClr val="accent6"/>
                </a:solidFill>
              </a:rPr>
              <a:t>11</a:t>
            </a:r>
            <a:r>
              <a:rPr lang="en-US" altLang="en-US" sz="3600" dirty="0" smtClean="0">
                <a:solidFill>
                  <a:schemeClr val="accent6"/>
                </a:solidFill>
              </a:rPr>
              <a:t> cont.</a:t>
            </a:r>
            <a:endParaRPr lang="en-US" altLang="en-US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6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3182"/>
            <a:ext cx="8077200" cy="6684818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p. 2.6</a:t>
            </a:r>
          </a:p>
          <a:p>
            <a:pPr marL="0" indent="0">
              <a:buNone/>
            </a:pPr>
            <a:r>
              <a:rPr lang="es-ES_tradnl" sz="3200" b="1" dirty="0" smtClean="0">
                <a:solidFill>
                  <a:srgbClr val="FF0000"/>
                </a:solidFill>
              </a:rPr>
              <a:t>D.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Una casa pequeña tiene cuatro _______ y una casa grande tiene diez ________.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Una casa privada tiene un __________ y un _________ tiene un balcón.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plantas y ________ en un jardín.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un _________ en el garaje.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/>
              <a:t>Hay una _________ en el comedor y una ___________ en el cuarto de dormir.</a:t>
            </a:r>
            <a:endParaRPr lang="es-ES_tradnl" sz="32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477000" y="1295400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cuartos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172200" y="1752600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cuartos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019800" y="2286000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jardin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447800" y="2813447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edificio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352800" y="3346847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flores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286000" y="3956447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carro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667000" y="4495800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>
                <a:solidFill>
                  <a:srgbClr val="0000FF"/>
                </a:solidFill>
                <a:latin typeface="Times New Roman" pitchFamily="18" charset="0"/>
              </a:rPr>
              <a:t>mesa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143000" y="5023247"/>
            <a:ext cx="16764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cama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29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91600" cy="1143000"/>
          </a:xfrm>
        </p:spPr>
        <p:txBody>
          <a:bodyPr/>
          <a:lstStyle/>
          <a:p>
            <a:r>
              <a:rPr lang="en-US" altLang="en-US" sz="3600" dirty="0" err="1">
                <a:solidFill>
                  <a:schemeClr val="accent6"/>
                </a:solidFill>
              </a:rPr>
              <a:t>Repaso</a:t>
            </a:r>
            <a:r>
              <a:rPr lang="en-US" altLang="en-US" sz="3600" dirty="0">
                <a:solidFill>
                  <a:schemeClr val="accent6"/>
                </a:solidFill>
              </a:rPr>
              <a:t> de </a:t>
            </a:r>
            <a:r>
              <a:rPr lang="en-US" altLang="en-US" sz="3600" u="sng" dirty="0" err="1">
                <a:solidFill>
                  <a:schemeClr val="accent6"/>
                </a:solidFill>
              </a:rPr>
              <a:t>Tarea</a:t>
            </a:r>
            <a:r>
              <a:rPr lang="en-US" altLang="en-US" sz="3600" u="sng" dirty="0">
                <a:solidFill>
                  <a:schemeClr val="accent6"/>
                </a:solidFill>
              </a:rPr>
              <a:t> </a:t>
            </a:r>
            <a:r>
              <a:rPr lang="en-US" altLang="en-US" sz="3600" u="sng" dirty="0" smtClean="0">
                <a:solidFill>
                  <a:schemeClr val="accent6"/>
                </a:solidFill>
              </a:rPr>
              <a:t>12</a:t>
            </a:r>
            <a:r>
              <a:rPr lang="en-US" altLang="en-US" sz="3600" dirty="0" smtClean="0">
                <a:solidFill>
                  <a:schemeClr val="accent6"/>
                </a:solidFill>
              </a:rPr>
              <a:t> </a:t>
            </a:r>
            <a:r>
              <a:rPr lang="en-US" altLang="en-US" sz="3600" i="1" dirty="0" err="1">
                <a:solidFill>
                  <a:schemeClr val="accent6"/>
                </a:solidFill>
              </a:rPr>
              <a:t>wkbk</a:t>
            </a:r>
            <a:r>
              <a:rPr lang="en-US" altLang="en-US" sz="3600" i="1" dirty="0">
                <a:solidFill>
                  <a:schemeClr val="accent6"/>
                </a:solidFill>
              </a:rPr>
              <a:t> </a:t>
            </a:r>
            <a:r>
              <a:rPr lang="en-US" altLang="en-US" sz="3600" i="1" dirty="0" err="1">
                <a:solidFill>
                  <a:schemeClr val="accent6"/>
                </a:solidFill>
              </a:rPr>
              <a:t>pg</a:t>
            </a:r>
            <a:r>
              <a:rPr lang="en-US" altLang="en-US" sz="3600" i="1" dirty="0">
                <a:solidFill>
                  <a:schemeClr val="accent6"/>
                </a:solidFill>
              </a:rPr>
              <a:t> 1.13-1.14</a:t>
            </a:r>
            <a:r>
              <a:rPr lang="en-US" altLang="en-US" sz="3600" dirty="0">
                <a:solidFill>
                  <a:schemeClr val="accent6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FF0000"/>
                </a:solidFill>
              </a:rPr>
              <a:t>A) </a:t>
            </a:r>
            <a:r>
              <a:rPr lang="en-US" altLang="en-US" dirty="0" smtClean="0"/>
              <a:t>Leer </a:t>
            </a:r>
            <a:r>
              <a:rPr lang="en-US" altLang="en-US" u="sng" dirty="0"/>
              <a:t>Simon Bolivar</a:t>
            </a:r>
            <a:r>
              <a:rPr lang="en-US" altLang="en-US" dirty="0"/>
              <a:t>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alta.</a:t>
            </a:r>
            <a:endParaRPr lang="en-US" altLang="en-US" dirty="0"/>
          </a:p>
          <a:p>
            <a:pPr marL="0" indent="0">
              <a:buNone/>
            </a:pPr>
            <a:r>
              <a:rPr lang="en-US" altLang="en-US" b="1" dirty="0" smtClean="0">
                <a:solidFill>
                  <a:srgbClr val="FF0000"/>
                </a:solidFill>
              </a:rPr>
              <a:t>B)</a:t>
            </a:r>
            <a:endParaRPr lang="en-US" altLang="en-US" u="sng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19200" y="2544763"/>
            <a:ext cx="251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importante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219200" y="20113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figura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219200" y="30480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historia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239982" y="3505200"/>
            <a:ext cx="304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Latinoamérica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219200" y="39925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héroe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219200" y="4449763"/>
            <a:ext cx="365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 smtClean="0">
                <a:solidFill>
                  <a:srgbClr val="0000FF"/>
                </a:solidFill>
              </a:rPr>
              <a:t>latinoamericanos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219200" y="49831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familia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219200" y="54403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noble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219200" y="58975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región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800600" y="18589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rural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800600" y="22860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colonia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4800600" y="26971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nación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4800600" y="3154363"/>
            <a:ext cx="3352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independiente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800600" y="35814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inteligente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800600" y="3992563"/>
            <a:ext cx="220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ideas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4800600" y="44196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liberales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4800600" y="49530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libertador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4800600" y="54102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partes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800600" y="59436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valiente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4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61" grpId="0"/>
      <p:bldP spid="10262" grpId="0"/>
      <p:bldP spid="10263" grpId="0"/>
      <p:bldP spid="10264" grpId="0"/>
      <p:bldP spid="102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8975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C) </a:t>
            </a:r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D)</a:t>
            </a:r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r>
              <a:rPr lang="en-US" altLang="en-US" b="1" dirty="0">
                <a:solidFill>
                  <a:srgbClr val="FF0000"/>
                </a:solidFill>
              </a:rPr>
              <a:t>E)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90600" y="639762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C. Simón Bolívar is the hero of many Latin Americans.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2087562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B. should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85800" y="37338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George Washington es el Simón Bolívar de Estados Unidos.</a:t>
            </a:r>
          </a:p>
        </p:txBody>
      </p:sp>
    </p:spTree>
    <p:extLst>
      <p:ext uri="{BB962C8B-B14F-4D97-AF65-F5344CB8AC3E}">
        <p14:creationId xmlns:p14="http://schemas.microsoft.com/office/powerpoint/2010/main" val="122106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9220200" cy="67056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n-US" altLang="en-US" sz="3600" i="1" dirty="0"/>
              <a:t>Workbook; </a:t>
            </a:r>
            <a:r>
              <a:rPr lang="en-US" altLang="en-US" sz="3600" i="1" dirty="0" err="1"/>
              <a:t>pagina</a:t>
            </a:r>
            <a:r>
              <a:rPr lang="en-US" altLang="en-US" sz="3600" i="1" dirty="0"/>
              <a:t> 2.8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600" b="1" dirty="0" smtClean="0">
                <a:solidFill>
                  <a:srgbClr val="FF0000"/>
                </a:solidFill>
              </a:rPr>
              <a:t>A) </a:t>
            </a:r>
            <a:r>
              <a:rPr lang="en-US" altLang="en-US" sz="3600" dirty="0" err="1" smtClean="0"/>
              <a:t>Ellos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___________ dos </a:t>
            </a:r>
            <a:r>
              <a:rPr lang="en-US" altLang="en-US" sz="3600" dirty="0" err="1"/>
              <a:t>primos</a:t>
            </a:r>
            <a:r>
              <a:rPr lang="en-US" altLang="en-US" sz="3600" dirty="0"/>
              <a:t>. </a:t>
            </a:r>
            <a:r>
              <a:rPr lang="en-US" altLang="en-US" sz="3600" dirty="0" err="1"/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primos</a:t>
            </a:r>
            <a:r>
              <a:rPr lang="en-US" altLang="en-US" sz="3600" dirty="0"/>
              <a:t> _________ </a:t>
            </a:r>
            <a:r>
              <a:rPr lang="en-US" altLang="en-US" sz="3600" dirty="0" err="1"/>
              <a:t>una</a:t>
            </a:r>
            <a:r>
              <a:rPr lang="en-US" altLang="en-US" sz="3600" dirty="0"/>
              <a:t> casa </a:t>
            </a:r>
            <a:r>
              <a:rPr lang="en-US" altLang="en-US" sz="3600" dirty="0" err="1"/>
              <a:t>bonita</a:t>
            </a:r>
            <a:r>
              <a:rPr lang="en-US" altLang="en-US" sz="3600" dirty="0"/>
              <a:t> en Guadalajara. Su casa ___________ </a:t>
            </a:r>
            <a:r>
              <a:rPr lang="en-US" altLang="en-US" sz="3600" dirty="0" err="1"/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cuartos</a:t>
            </a:r>
            <a:r>
              <a:rPr lang="en-US" altLang="en-US" sz="3600" dirty="0"/>
              <a:t>. La casa _________ un </a:t>
            </a:r>
            <a:r>
              <a:rPr lang="en-US" altLang="en-US" sz="3600" dirty="0" err="1"/>
              <a:t>jardin</a:t>
            </a:r>
            <a:r>
              <a:rPr lang="en-US" altLang="en-US" sz="3600" dirty="0"/>
              <a:t> </a:t>
            </a:r>
            <a:r>
              <a:rPr lang="en-US" altLang="en-US" sz="3600" dirty="0" err="1"/>
              <a:t>grande</a:t>
            </a:r>
            <a:r>
              <a:rPr lang="en-US" altLang="en-US" sz="3600" dirty="0"/>
              <a:t> </a:t>
            </a:r>
            <a:r>
              <a:rPr lang="en-US" altLang="en-US" sz="3600" dirty="0" err="1"/>
              <a:t>tambien</a:t>
            </a:r>
            <a:r>
              <a:rPr lang="en-US" altLang="en-US" sz="3600" dirty="0"/>
              <a:t>.  Y </a:t>
            </a:r>
            <a:r>
              <a:rPr lang="en-US" altLang="en-US" sz="3600" dirty="0" err="1"/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primos</a:t>
            </a:r>
            <a:r>
              <a:rPr lang="en-US" altLang="en-US" sz="3600" dirty="0"/>
              <a:t> _________ un </a:t>
            </a:r>
            <a:r>
              <a:rPr lang="en-US" altLang="en-US" sz="3600" dirty="0" err="1"/>
              <a:t>carro</a:t>
            </a:r>
            <a:r>
              <a:rPr lang="en-US" altLang="en-US" sz="3600" dirty="0"/>
              <a:t> </a:t>
            </a:r>
            <a:r>
              <a:rPr lang="en-US" altLang="en-US" sz="3600" dirty="0" err="1"/>
              <a:t>nuevo</a:t>
            </a:r>
            <a:r>
              <a:rPr lang="en-US" altLang="en-US" sz="36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600" b="1" dirty="0" smtClean="0">
                <a:solidFill>
                  <a:srgbClr val="FF0000"/>
                </a:solidFill>
              </a:rPr>
              <a:t>B) </a:t>
            </a:r>
            <a:r>
              <a:rPr lang="en-US" altLang="en-US" sz="3600" dirty="0" smtClean="0"/>
              <a:t>The </a:t>
            </a:r>
            <a:r>
              <a:rPr lang="en-US" altLang="en-US" sz="3600" b="1" dirty="0" err="1"/>
              <a:t>Yo</a:t>
            </a:r>
            <a:r>
              <a:rPr lang="en-US" altLang="en-US" sz="3600" dirty="0"/>
              <a:t> form of </a:t>
            </a:r>
            <a:r>
              <a:rPr lang="en-US" altLang="en-US" sz="3600" dirty="0" err="1"/>
              <a:t>tener</a:t>
            </a:r>
            <a:r>
              <a:rPr lang="en-US" altLang="en-US" sz="3600" dirty="0"/>
              <a:t> is 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3600" dirty="0"/>
              <a:t>¿ </a:t>
            </a:r>
            <a:r>
              <a:rPr lang="en-US" altLang="en-US" sz="3600" dirty="0" err="1"/>
              <a:t>Cuantos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tienes</a:t>
            </a:r>
            <a:r>
              <a:rPr lang="en-US" altLang="en-US" sz="36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/>
              <a:t>Tienes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ojos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azules</a:t>
            </a:r>
            <a:r>
              <a:rPr lang="en-US" altLang="en-US" sz="3600" dirty="0"/>
              <a:t>, </a:t>
            </a:r>
            <a:r>
              <a:rPr lang="en-US" altLang="en-US" sz="3600" dirty="0" err="1"/>
              <a:t>verdes</a:t>
            </a:r>
            <a:r>
              <a:rPr lang="en-US" altLang="en-US" sz="3600" dirty="0"/>
              <a:t> o </a:t>
            </a:r>
            <a:r>
              <a:rPr lang="en-US" altLang="en-US" sz="3600" dirty="0" err="1"/>
              <a:t>castaños</a:t>
            </a:r>
            <a:r>
              <a:rPr lang="en-US" altLang="en-US" sz="36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/>
              <a:t>Tienes</a:t>
            </a:r>
            <a:r>
              <a:rPr lang="en-US" altLang="en-US" sz="3600" dirty="0"/>
              <a:t> el </a:t>
            </a:r>
            <a:r>
              <a:rPr lang="en-US" altLang="en-US" sz="3600" dirty="0" err="1"/>
              <a:t>pelo</a:t>
            </a:r>
            <a:r>
              <a:rPr lang="en-US" altLang="en-US" sz="3600" dirty="0"/>
              <a:t> </a:t>
            </a:r>
            <a:r>
              <a:rPr lang="en-US" altLang="en-US" sz="3600" dirty="0" err="1"/>
              <a:t>castaño</a:t>
            </a:r>
            <a:r>
              <a:rPr lang="en-US" altLang="en-US" sz="3600" dirty="0"/>
              <a:t>, negro o </a:t>
            </a:r>
            <a:r>
              <a:rPr lang="en-US" altLang="en-US" sz="3600" dirty="0" err="1"/>
              <a:t>rubio</a:t>
            </a:r>
            <a:r>
              <a:rPr lang="en-US" altLang="en-US" sz="36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/>
              <a:t>Cuantos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hermanos</a:t>
            </a:r>
            <a:r>
              <a:rPr lang="en-US" altLang="en-US" sz="3600" dirty="0"/>
              <a:t> </a:t>
            </a:r>
            <a:r>
              <a:rPr lang="en-US" altLang="en-US" sz="3600" dirty="0" err="1"/>
              <a:t>tiene</a:t>
            </a:r>
            <a:r>
              <a:rPr lang="en-US" altLang="en-US" sz="3600" dirty="0"/>
              <a:t>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14600" y="639762"/>
            <a:ext cx="15440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tienen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00312" y="1233487"/>
            <a:ext cx="13740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tienen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888038" y="1706562"/>
            <a:ext cx="1263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t</a:t>
            </a:r>
            <a:r>
              <a:rPr lang="es-ES_tradnl" altLang="en-US" sz="3200" b="1" dirty="0" smtClean="0">
                <a:solidFill>
                  <a:srgbClr val="0000FF"/>
                </a:solidFill>
              </a:rPr>
              <a:t>iene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343400" y="2163762"/>
            <a:ext cx="1263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tiene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009430" y="2598162"/>
            <a:ext cx="15440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tienen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888037" y="3657600"/>
            <a:ext cx="13756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tengo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85800" y="4353580"/>
            <a:ext cx="5410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Yo tengo ______ años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09600" y="4953000"/>
            <a:ext cx="8305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Yo tengo ojos __________.                    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" y="5572780"/>
            <a:ext cx="8153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Yo tengo el pelo _______________.     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6167735"/>
            <a:ext cx="8534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Yo tengo ______ hermanos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. ( no </a:t>
            </a:r>
            <a:r>
              <a:rPr lang="es-ES_tradnl" altLang="en-US" sz="2800" dirty="0">
                <a:solidFill>
                  <a:srgbClr val="0000FF"/>
                </a:solidFill>
              </a:rPr>
              <a:t>tengo hermanos)</a:t>
            </a:r>
          </a:p>
        </p:txBody>
      </p:sp>
    </p:spTree>
    <p:extLst>
      <p:ext uri="{BB962C8B-B14F-4D97-AF65-F5344CB8AC3E}">
        <p14:creationId xmlns:p14="http://schemas.microsoft.com/office/powerpoint/2010/main" val="313559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  <p:bldP spid="4105" grpId="0"/>
      <p:bldP spid="4106" grpId="0"/>
      <p:bldP spid="4107" grpId="0" animBg="1"/>
      <p:bldP spid="4108" grpId="0" animBg="1"/>
      <p:bldP spid="4109" grpId="0" animBg="1"/>
      <p:bldP spid="41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b="1" dirty="0" err="1">
                <a:solidFill>
                  <a:srgbClr val="FF0000"/>
                </a:solidFill>
              </a:rPr>
              <a:t>Practica</a:t>
            </a:r>
            <a:endParaRPr lang="en-US" altLang="en-US" sz="6000" b="1" dirty="0">
              <a:solidFill>
                <a:srgbClr val="FF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229600" cy="5334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I-</a:t>
            </a:r>
            <a:r>
              <a:rPr lang="es-ES_tradnl" altLang="en-US" sz="2800" b="1" dirty="0">
                <a:solidFill>
                  <a:srgbClr val="00B050"/>
                </a:solidFill>
              </a:rPr>
              <a:t> </a:t>
            </a:r>
            <a:r>
              <a:rPr lang="es-ES_tradnl" altLang="en-US" sz="2800" dirty="0"/>
              <a:t>¿Quién es Don Quijote o Sancho Panza?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alto y flaco.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serio, honesto y generoso.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un caballero andante.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bajo y gordo.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perezoso y gracioso.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II- </a:t>
            </a:r>
            <a:r>
              <a:rPr lang="es-ES_tradnl" altLang="en-US" sz="2800" dirty="0"/>
              <a:t>Cierto o Falso: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Los cubanoamericanos es el grupo numero uno de hispanohablantes en Estados Unidos.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Hay mas de cuarenta y cuatro millones de hispanohablantes en Estados Unidos.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Hay mucha gente de ascendencia cubana en la Florida.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76600" y="1538288"/>
            <a:ext cx="426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Don Quijote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562600" y="1981200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Don Quijote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029200" y="2376488"/>
            <a:ext cx="3352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Don Quijote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05200" y="2833688"/>
            <a:ext cx="426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Sancho Panza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648200" y="3200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Sancho Panza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62000" y="4038600"/>
            <a:ext cx="7467600" cy="8925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Falso, los mexicoamericanos.</a:t>
            </a:r>
          </a:p>
          <a:p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838200" y="4800600"/>
            <a:ext cx="6934200" cy="8925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Cierto</a:t>
            </a:r>
          </a:p>
          <a:p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838200" y="5672804"/>
            <a:ext cx="7315200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Cierto</a:t>
            </a:r>
          </a:p>
          <a:p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4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2" grpId="0"/>
      <p:bldP spid="19463" grpId="0"/>
      <p:bldP spid="19464" grpId="0"/>
      <p:bldP spid="19465" grpId="0" animBg="1"/>
      <p:bldP spid="19466" grpId="0" animBg="1"/>
      <p:bldP spid="194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7630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III- </a:t>
            </a:r>
            <a:r>
              <a:rPr lang="es-ES_tradnl" sz="2800" dirty="0" smtClean="0">
                <a:effectLst/>
              </a:rPr>
              <a:t>Copia y responde. Usa los adjetivos posesivos correctos: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¿Es nueva o vieja la escuela de ustedes?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Su clase de español, ¿es grande o pequeña?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¿Cuántos alumnos hay en su clase de español?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En general, ¿son grandes o pequeñas las clases en su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¿Son interesantes sus cursos? ¿Cuáles son interesantes?</a:t>
            </a:r>
            <a:endParaRPr lang="es-ES_tradnl" sz="2800" dirty="0">
              <a:effectLst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1219200"/>
            <a:ext cx="7772400" cy="579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Nuestra escuela es nueva [vieja] </a:t>
            </a:r>
            <a:endParaRPr lang="es-ES_tradnl" alt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0" y="1782762"/>
            <a:ext cx="8153400" cy="579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Nuestra clase de español es pequeña [grande] </a:t>
            </a:r>
            <a:endParaRPr lang="es-ES_tradnl" alt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5800" y="2362200"/>
            <a:ext cx="7848600" cy="762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nuestra clase de español hay … alumnos.</a:t>
            </a:r>
          </a:p>
          <a:p>
            <a:pPr algn="l"/>
            <a:endParaRPr lang="es-ES_tradnl" alt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2819400"/>
            <a:ext cx="7772400" cy="8842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general, las clases en nuestra escuela son pequeñas. [grandes]</a:t>
            </a:r>
            <a:endParaRPr lang="es-ES_tradnl" alt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62000" y="3733800"/>
            <a:ext cx="7772400" cy="1219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[No] nuestros cursos [no] son interesantes.</a:t>
            </a:r>
          </a:p>
          <a:p>
            <a:pPr algn="l"/>
            <a:r>
              <a:rPr lang="es-ES_tradnl" altLang="en-US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Los cursos de …… son interesantes.</a:t>
            </a:r>
            <a:endParaRPr lang="es-ES_tradnl" altLang="en-US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50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13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1.15-1.16 &amp; 2.9</a:t>
            </a:r>
          </a:p>
          <a:p>
            <a:r>
              <a:rPr lang="en-US" dirty="0" smtClean="0"/>
              <a:t>STUDY FOR EXAM # 1 ON FRIDAY!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err="1" smtClean="0"/>
              <a:t>Ser</a:t>
            </a:r>
            <a:endParaRPr lang="en-US" dirty="0" smtClean="0"/>
          </a:p>
          <a:p>
            <a:pPr lvl="1"/>
            <a:r>
              <a:rPr lang="en-US" dirty="0" err="1" smtClean="0"/>
              <a:t>Definate</a:t>
            </a:r>
            <a:r>
              <a:rPr lang="en-US" dirty="0" smtClean="0"/>
              <a:t> articles </a:t>
            </a:r>
            <a:r>
              <a:rPr lang="en-US" i="1" dirty="0" smtClean="0"/>
              <a:t>(el,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Indefinate</a:t>
            </a:r>
            <a:r>
              <a:rPr lang="en-US" dirty="0" smtClean="0"/>
              <a:t> articles </a:t>
            </a:r>
            <a:r>
              <a:rPr lang="en-US" i="1" dirty="0" smtClean="0"/>
              <a:t>(un, </a:t>
            </a:r>
            <a:r>
              <a:rPr lang="en-US" i="1" dirty="0" err="1" smtClean="0"/>
              <a:t>una</a:t>
            </a:r>
            <a:r>
              <a:rPr lang="en-US" i="1" dirty="0" smtClean="0"/>
              <a:t>, </a:t>
            </a:r>
            <a:r>
              <a:rPr lang="en-US" i="1" dirty="0" err="1" smtClean="0"/>
              <a:t>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Family and home vocabulary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los EEUU</a:t>
            </a:r>
            <a:r>
              <a:rPr lang="en-US" dirty="0" smtClean="0"/>
              <a:t> &amp;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3665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1671</Words>
  <Application>Microsoft Office PowerPoint</Application>
  <PresentationFormat>On-screen Show (4:3)</PresentationFormat>
  <Paragraphs>284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1_Oriel</vt:lpstr>
      <vt:lpstr>Me llamo ____________ Clase 802 La fecha es el 7 de octubre del 2013</vt:lpstr>
      <vt:lpstr>Repaso de Tarea 11 cont.</vt:lpstr>
      <vt:lpstr>PowerPoint Presentation</vt:lpstr>
      <vt:lpstr>Repaso de Tarea 12 wkbk pg 1.13-1.14:</vt:lpstr>
      <vt:lpstr>PowerPoint Presentation</vt:lpstr>
      <vt:lpstr>PowerPoint Presentation</vt:lpstr>
      <vt:lpstr>Practica</vt:lpstr>
      <vt:lpstr>PowerPoint Presentation</vt:lpstr>
      <vt:lpstr>Tarea # 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V- Re-arrange the mixed up words to make them sentences.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de octubre del 2013</dc:title>
  <dc:creator>Helen Zumaeta</dc:creator>
  <cp:lastModifiedBy>Helen Zumaeta</cp:lastModifiedBy>
  <cp:revision>8</cp:revision>
  <cp:lastPrinted>2013-10-07T17:11:18Z</cp:lastPrinted>
  <dcterms:created xsi:type="dcterms:W3CDTF">2013-10-07T13:29:21Z</dcterms:created>
  <dcterms:modified xsi:type="dcterms:W3CDTF">2013-10-07T20:44:17Z</dcterms:modified>
</cp:coreProperties>
</file>